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15"/>
  </p:handoutMasterIdLst>
  <p:sldIdLst>
    <p:sldId id="256" r:id="rId2"/>
    <p:sldId id="276" r:id="rId3"/>
    <p:sldId id="277" r:id="rId4"/>
    <p:sldId id="278" r:id="rId5"/>
    <p:sldId id="269" r:id="rId6"/>
    <p:sldId id="270" r:id="rId7"/>
    <p:sldId id="275" r:id="rId8"/>
    <p:sldId id="258" r:id="rId9"/>
    <p:sldId id="266" r:id="rId10"/>
    <p:sldId id="267" r:id="rId11"/>
    <p:sldId id="268" r:id="rId12"/>
    <p:sldId id="279" r:id="rId13"/>
    <p:sldId id="28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07154BF-2585-474D-B7E6-CB59774DC7E3}" type="datetimeFigureOut">
              <a:rPr lang="en-US"/>
              <a:pPr>
                <a:defRPr/>
              </a:pPr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04A2D0E-068F-4536-9F15-239D9C512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83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B068C-FFDE-4D41-952C-5069DA84A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55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19F3A-A027-4C64-8204-5EFC53654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64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3D42E-8130-463C-9D65-EA18D99FF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53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F758-90E9-43AD-BF1E-8749302A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34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A1E97-E2B7-4DF1-B41C-F5BF7EE58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56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20D45-9A52-42B8-8448-25234995E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48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1265A-5D50-4CE9-A813-470D617D3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0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667B2-6B8E-4BA2-9A77-9ED21F1C7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0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D6B3B-0257-42E9-AA3C-47FA85104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59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408C3-CE2C-4C5C-B4AB-ADBDFED98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8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784D9-DED6-483A-BCB6-4178492A8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21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C5F5D-B3A4-4E31-99C4-7068C1362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9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7066439-FDA6-4D26-A7AB-09C3433F6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chemeClr val="accent3"/>
                </a:solidFill>
              </a:rPr>
              <a:t>Me llamo ______________        Clase </a:t>
            </a:r>
            <a:r>
              <a:rPr lang="en-US" sz="3200" dirty="0" smtClean="0">
                <a:solidFill>
                  <a:schemeClr val="accent3"/>
                </a:solidFill>
              </a:rPr>
              <a:t>802</a:t>
            </a:r>
            <a:r>
              <a:rPr lang="en-US" sz="3200" dirty="0">
                <a:solidFill>
                  <a:schemeClr val="accent3"/>
                </a:solidFill>
              </a:rPr>
              <a:t/>
            </a:r>
            <a:br>
              <a:rPr lang="en-US" sz="3200" dirty="0">
                <a:solidFill>
                  <a:schemeClr val="accent3"/>
                </a:solidFill>
              </a:rPr>
            </a:br>
            <a:r>
              <a:rPr lang="en-US" sz="3200" dirty="0">
                <a:solidFill>
                  <a:schemeClr val="accent3"/>
                </a:solidFill>
              </a:rPr>
              <a:t>La fecha es el 9</a:t>
            </a:r>
            <a:r>
              <a:rPr lang="en-US" sz="3200" dirty="0" smtClean="0">
                <a:solidFill>
                  <a:schemeClr val="accent3"/>
                </a:solidFill>
              </a:rPr>
              <a:t> </a:t>
            </a:r>
            <a:r>
              <a:rPr lang="en-US" sz="3200" dirty="0">
                <a:solidFill>
                  <a:schemeClr val="accent3"/>
                </a:solidFill>
              </a:rPr>
              <a:t>de </a:t>
            </a:r>
            <a:r>
              <a:rPr lang="en-US" sz="3200" dirty="0" smtClean="0">
                <a:solidFill>
                  <a:schemeClr val="accent3"/>
                </a:solidFill>
              </a:rPr>
              <a:t>mayo </a:t>
            </a:r>
            <a:r>
              <a:rPr lang="en-US" sz="3200" dirty="0">
                <a:solidFill>
                  <a:schemeClr val="accent3"/>
                </a:solidFill>
              </a:rPr>
              <a:t>del </a:t>
            </a:r>
            <a:r>
              <a:rPr lang="en-US" sz="3200" dirty="0" smtClean="0">
                <a:solidFill>
                  <a:schemeClr val="accent3"/>
                </a:solidFill>
              </a:rPr>
              <a:t>2017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b="1" dirty="0" smtClean="0">
                <a:solidFill>
                  <a:srgbClr val="FF0000"/>
                </a:solidFill>
              </a:rPr>
              <a:t>Propósito # </a:t>
            </a:r>
            <a:r>
              <a:rPr lang="es-ES_tradnl" altLang="en-US" sz="3200" b="1" dirty="0" smtClean="0">
                <a:solidFill>
                  <a:srgbClr val="FF0000"/>
                </a:solidFill>
              </a:rPr>
              <a:t>78:  </a:t>
            </a:r>
            <a:r>
              <a:rPr lang="es-ES_tradnl" altLang="en-US" sz="3200" dirty="0" smtClean="0"/>
              <a:t>¿Cómo terminamos la practica para el EXAMEN: UNIDAD 8 del </a:t>
            </a:r>
            <a:r>
              <a:rPr lang="es-ES_tradnl" altLang="en-US" sz="3200" dirty="0" smtClean="0"/>
              <a:t>viernes?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32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32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32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32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32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3200" i="1" dirty="0" smtClean="0">
              <a:solidFill>
                <a:srgbClr val="7030A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b="1" dirty="0" smtClean="0">
                <a:solidFill>
                  <a:srgbClr val="FF0000"/>
                </a:solidFill>
              </a:rPr>
              <a:t>Actividades: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I- </a:t>
            </a:r>
            <a:r>
              <a:rPr lang="es-ES_tradnl" altLang="en-US" sz="320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3200" dirty="0" smtClean="0"/>
              <a:t>Copia y responde: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¿Qué hay en un pastel de cumpleaños</a:t>
            </a:r>
            <a:r>
              <a:rPr lang="es-ES_tradnl" altLang="en-US" sz="3200" dirty="0" smtClean="0"/>
              <a:t>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¿</a:t>
            </a:r>
            <a:r>
              <a:rPr lang="es-ES_tradnl" altLang="en-US" sz="3200" dirty="0" smtClean="0"/>
              <a:t>Qué recibimos para nuestro cumpleaños?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¿Qué comes con queso?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Si quieres ir a un concierto, ¿Qué necesitas?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¿Quiénes cantan?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¿Quiénes tocan instrumentos musicales?</a:t>
            </a:r>
          </a:p>
          <a:p>
            <a:pPr marL="609600" indent="-609600" eaLnBrk="1" hangingPunct="1">
              <a:buFontTx/>
              <a:buAutoNum type="arabicPeriod"/>
            </a:pPr>
            <a:endParaRPr lang="es-ES_tradnl" altLang="en-US" sz="3200" dirty="0" smtClean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914400" y="3429000"/>
            <a:ext cx="6958956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>
                <a:solidFill>
                  <a:schemeClr val="accent2"/>
                </a:solidFill>
              </a:rPr>
              <a:t>Hay velas  en un pastel de cumpleaños.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62000" y="4038600"/>
            <a:ext cx="785503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>
                <a:solidFill>
                  <a:schemeClr val="accent2"/>
                </a:solidFill>
              </a:rPr>
              <a:t>Para nuestro cumpleaños recibimos regalos.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14400" y="4648200"/>
            <a:ext cx="4639412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>
                <a:solidFill>
                  <a:schemeClr val="accent2"/>
                </a:solidFill>
              </a:rPr>
              <a:t>Como galletas con queso.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63656" y="5210175"/>
            <a:ext cx="898034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chemeClr val="accent2"/>
                </a:solidFill>
              </a:rPr>
              <a:t>Si quiero ir a un concierto, necesito una entrada (un boleto).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838200" y="5791200"/>
            <a:ext cx="3964547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>
                <a:solidFill>
                  <a:schemeClr val="accent2"/>
                </a:solidFill>
              </a:rPr>
              <a:t>Los cantantes cantan.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38200" y="6410980"/>
            <a:ext cx="7757252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>
                <a:solidFill>
                  <a:schemeClr val="accent2"/>
                </a:solidFill>
              </a:rPr>
              <a:t>Los músicos tocan instrumentos musicales.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52400"/>
            <a:ext cx="8915400" cy="6858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600" b="1" dirty="0" smtClean="0">
                <a:solidFill>
                  <a:srgbClr val="00B050"/>
                </a:solidFill>
              </a:rPr>
              <a:t>V- </a:t>
            </a:r>
            <a:r>
              <a:rPr lang="es-ES_tradnl" altLang="en-US" sz="2600" dirty="0" err="1" smtClean="0"/>
              <a:t>Rewrite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each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sentence</a:t>
            </a:r>
            <a:r>
              <a:rPr lang="es-ES_tradnl" altLang="en-US" sz="2600" dirty="0" smtClean="0"/>
              <a:t> in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PRETERITE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dirty="0" smtClean="0"/>
              <a:t>No te oigo.		_________________________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dirty="0" smtClean="0"/>
              <a:t>Pero él te oye.	_________________________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dirty="0" smtClean="0"/>
              <a:t>Ellos leen la novela.________________________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dirty="0" smtClean="0"/>
              <a:t>Leemos mucho.	_________________________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600" b="1" dirty="0" smtClean="0">
                <a:solidFill>
                  <a:srgbClr val="00B050"/>
                </a:solidFill>
              </a:rPr>
              <a:t>VI-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Rewrite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each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sentence</a:t>
            </a:r>
            <a:r>
              <a:rPr lang="es-ES_tradnl" altLang="en-US" sz="2600" dirty="0" smtClean="0"/>
              <a:t> in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NEGATIVE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600" dirty="0" smtClean="0"/>
              <a:t>Oigo algo. 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dirty="0" smtClean="0"/>
              <a:t>Él tiene algo en la mano.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dirty="0" smtClean="0"/>
              <a:t>Alguien esta en la cocina.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dirty="0" smtClean="0"/>
              <a:t>Hay alguien delante de la taquilla.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dirty="0" smtClean="0"/>
              <a:t>Él va siempre al museo.</a:t>
            </a:r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</a:pPr>
            <a:r>
              <a:rPr lang="es-ES_tradnl" altLang="en-US" sz="2600" dirty="0" smtClean="0"/>
              <a:t>Ellos siempre reciben algo de alguien.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896185" y="381000"/>
            <a:ext cx="16017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No te oí.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991770" y="848380"/>
            <a:ext cx="264046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Pero él te oyó.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443977" y="1219200"/>
            <a:ext cx="41585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Ellos leyeron la novela.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895600" y="1610380"/>
            <a:ext cx="28200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Leímos mucho.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362200" y="2438400"/>
            <a:ext cx="25603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No oigo nada.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038600" y="2819400"/>
            <a:ext cx="395813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Él no tiene nada en la </a:t>
            </a:r>
          </a:p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mano.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114800" y="3733800"/>
            <a:ext cx="42418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Nadie esta en la cocina.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264583" y="4151293"/>
            <a:ext cx="304121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No hay nadie en </a:t>
            </a:r>
          </a:p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la taquilla.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962400" y="5105400"/>
            <a:ext cx="44775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Él no va nunca al museo.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976709" y="6182380"/>
            <a:ext cx="61766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Ellos nunca reciben nada de nadie.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06" name="Group 14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42182645"/>
              </p:ext>
            </p:extLst>
          </p:nvPr>
        </p:nvGraphicFramePr>
        <p:xfrm>
          <a:off x="76200" y="1190625"/>
          <a:ext cx="9067800" cy="5394762"/>
        </p:xfrm>
        <a:graphic>
          <a:graphicData uri="http://schemas.openxmlformats.org/drawingml/2006/table">
            <a:tbl>
              <a:tblPr/>
              <a:tblGrid>
                <a:gridCol w="1447800"/>
                <a:gridCol w="1371600"/>
                <a:gridCol w="1371600"/>
                <a:gridCol w="1600200"/>
                <a:gridCol w="1638300"/>
                <a:gridCol w="1638300"/>
              </a:tblGrid>
              <a:tr h="8228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</a:t>
                      </a:r>
                      <a:r>
                        <a:rPr kumimoji="0" lang="es-ES_tradnl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endParaRPr kumimoji="0" lang="es-ES_tradnl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Asistir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Tocar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Leer 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 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Oír 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Salir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Recibir 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Perder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71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Picar 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400" name="Rectangle 128"/>
          <p:cNvSpPr>
            <a:spLocks noChangeArrowheads="1"/>
          </p:cNvSpPr>
          <p:nvPr/>
        </p:nvSpPr>
        <p:spPr bwMode="auto">
          <a:xfrm>
            <a:off x="304800" y="304800"/>
            <a:ext cx="8229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 b="1">
                <a:solidFill>
                  <a:srgbClr val="00B050"/>
                </a:solidFill>
              </a:rPr>
              <a:t>VII-</a:t>
            </a:r>
            <a:r>
              <a:rPr lang="en-US" altLang="en-US" sz="3200"/>
              <a:t> Conjugate in the PRETERITE: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600200" y="1981200"/>
            <a:ext cx="9717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asistí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849824" y="1981200"/>
            <a:ext cx="14173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asististe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495800" y="1981200"/>
            <a:ext cx="11592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asistió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67400" y="2005781"/>
            <a:ext cx="16049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asistimos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467600" y="1981200"/>
            <a:ext cx="16385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asistieron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865497" y="2438400"/>
            <a:ext cx="4411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</a:rPr>
              <a:t>vi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151819" y="2433935"/>
            <a:ext cx="8867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</a:rPr>
              <a:t>viste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781502" y="2438400"/>
            <a:ext cx="6286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</a:rPr>
              <a:t>vio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019800" y="2438400"/>
            <a:ext cx="13308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</a:rPr>
              <a:t>vivimos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627124" y="2438400"/>
            <a:ext cx="13644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</a:rPr>
              <a:t>vivieron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600200" y="2891135"/>
            <a:ext cx="10214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</a:rPr>
              <a:t>toqué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864767" y="2895600"/>
            <a:ext cx="1263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</a:rPr>
              <a:t>tocaste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4648200" y="2900065"/>
            <a:ext cx="8338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</a:rPr>
              <a:t>tocó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943600" y="2895600"/>
            <a:ext cx="14510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</a:rPr>
              <a:t>tocamos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7624317" y="2895600"/>
            <a:ext cx="13131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</a:rPr>
              <a:t>tocaron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1828800" y="3424535"/>
            <a:ext cx="5261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</a:rPr>
              <a:t>leí</a:t>
            </a:r>
            <a:endParaRPr lang="es-ES_tradnl" altLang="en-US" sz="2400" b="1" dirty="0">
              <a:solidFill>
                <a:srgbClr val="C00000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3048000" y="3424535"/>
            <a:ext cx="9717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</a:rPr>
              <a:t>leíste</a:t>
            </a:r>
            <a:endParaRPr lang="es-ES_tradnl" altLang="en-US" sz="2400" b="1" dirty="0">
              <a:solidFill>
                <a:srgbClr val="C00000"/>
              </a:solidFill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4572000" y="3424535"/>
            <a:ext cx="8002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</a:rPr>
              <a:t>leyó</a:t>
            </a:r>
            <a:endParaRPr lang="es-ES_tradnl" altLang="en-US" sz="2400" b="1" dirty="0">
              <a:solidFill>
                <a:srgbClr val="C00000"/>
              </a:solidFill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079708" y="3429000"/>
            <a:ext cx="11592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</a:rPr>
              <a:t>leímos</a:t>
            </a:r>
            <a:endParaRPr lang="es-ES_tradnl" altLang="en-US" sz="2400" b="1" dirty="0">
              <a:solidFill>
                <a:srgbClr val="C00000"/>
              </a:solidFill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7620000" y="3429000"/>
            <a:ext cx="12795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</a:rPr>
              <a:t>leyeron</a:t>
            </a:r>
            <a:endParaRPr lang="es-ES_tradnl" altLang="en-US" sz="2400" b="1" dirty="0">
              <a:solidFill>
                <a:srgbClr val="C00000"/>
              </a:solidFill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1828800" y="3881735"/>
            <a:ext cx="4571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B050"/>
                </a:solidFill>
              </a:rPr>
              <a:t>d</a:t>
            </a:r>
            <a:r>
              <a:rPr lang="es-ES_tradnl" altLang="en-US" sz="2400" b="1" dirty="0" smtClean="0">
                <a:solidFill>
                  <a:srgbClr val="00B050"/>
                </a:solidFill>
              </a:rPr>
              <a:t>i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3048000" y="3881735"/>
            <a:ext cx="902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B050"/>
                </a:solidFill>
              </a:rPr>
              <a:t>d</a:t>
            </a:r>
            <a:r>
              <a:rPr lang="es-ES_tradnl" altLang="en-US" sz="2400" b="1" dirty="0" smtClean="0">
                <a:solidFill>
                  <a:srgbClr val="00B050"/>
                </a:solidFill>
              </a:rPr>
              <a:t>iste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4629102" y="3881735"/>
            <a:ext cx="6447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</a:rPr>
              <a:t>dio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072437" y="3881735"/>
            <a:ext cx="1090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</a:rPr>
              <a:t>dimos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7715174" y="3876819"/>
            <a:ext cx="1124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</a:rPr>
              <a:t>dieron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1828824" y="4338935"/>
            <a:ext cx="4571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C00000"/>
                </a:solidFill>
              </a:rPr>
              <a:t>o</a:t>
            </a:r>
            <a:r>
              <a:rPr lang="es-ES_tradnl" altLang="en-US" sz="2400" b="1" dirty="0" smtClean="0">
                <a:solidFill>
                  <a:srgbClr val="C00000"/>
                </a:solidFill>
              </a:rPr>
              <a:t>í</a:t>
            </a:r>
            <a:endParaRPr lang="es-ES_tradnl" altLang="en-US" sz="2400" b="1" dirty="0">
              <a:solidFill>
                <a:srgbClr val="C00000"/>
              </a:solidFill>
            </a:endParaRP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3048000" y="4338935"/>
            <a:ext cx="9028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C00000"/>
                </a:solidFill>
              </a:rPr>
              <a:t>o</a:t>
            </a:r>
            <a:r>
              <a:rPr lang="es-ES_tradnl" altLang="en-US" sz="2400" b="1" dirty="0" smtClean="0">
                <a:solidFill>
                  <a:srgbClr val="C00000"/>
                </a:solidFill>
              </a:rPr>
              <a:t>íste</a:t>
            </a:r>
            <a:endParaRPr lang="es-ES_tradnl" altLang="en-US" sz="2400" b="1" dirty="0">
              <a:solidFill>
                <a:srgbClr val="C00000"/>
              </a:solidFill>
            </a:endParaRPr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4602710" y="4338935"/>
            <a:ext cx="7312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C00000"/>
                </a:solidFill>
              </a:rPr>
              <a:t>o</a:t>
            </a:r>
            <a:r>
              <a:rPr lang="es-ES_tradnl" altLang="en-US" sz="2400" b="1" dirty="0" smtClean="0">
                <a:solidFill>
                  <a:srgbClr val="C00000"/>
                </a:solidFill>
              </a:rPr>
              <a:t>yó</a:t>
            </a:r>
            <a:endParaRPr lang="es-ES_tradnl" altLang="en-US" sz="2400" b="1" dirty="0">
              <a:solidFill>
                <a:srgbClr val="C00000"/>
              </a:solidFill>
            </a:endParaRPr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6096000" y="4338935"/>
            <a:ext cx="1090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C00000"/>
                </a:solidFill>
              </a:rPr>
              <a:t>o</a:t>
            </a:r>
            <a:r>
              <a:rPr lang="es-ES_tradnl" altLang="en-US" sz="2400" b="1" dirty="0" smtClean="0">
                <a:solidFill>
                  <a:srgbClr val="C00000"/>
                </a:solidFill>
              </a:rPr>
              <a:t>ímos</a:t>
            </a:r>
            <a:endParaRPr lang="es-ES_tradnl" altLang="en-US" sz="2400" b="1" dirty="0">
              <a:solidFill>
                <a:srgbClr val="C00000"/>
              </a:solidFill>
            </a:endParaRP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7696200" y="4338935"/>
            <a:ext cx="12105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C00000"/>
                </a:solidFill>
              </a:rPr>
              <a:t>o</a:t>
            </a:r>
            <a:r>
              <a:rPr lang="es-ES_tradnl" altLang="en-US" sz="2400" b="1" dirty="0" smtClean="0">
                <a:solidFill>
                  <a:srgbClr val="C00000"/>
                </a:solidFill>
              </a:rPr>
              <a:t>yeron</a:t>
            </a:r>
            <a:endParaRPr lang="es-ES_tradnl" altLang="en-US" sz="2400" b="1" dirty="0">
              <a:solidFill>
                <a:srgbClr val="C00000"/>
              </a:solidFill>
            </a:endParaRP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1740773" y="4724400"/>
            <a:ext cx="697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salí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2971538" y="4719935"/>
            <a:ext cx="11432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saliste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4601221" y="4719935"/>
            <a:ext cx="8851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salió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6019800" y="4724400"/>
            <a:ext cx="13308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salimos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7627124" y="4719935"/>
            <a:ext cx="13644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salieron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1676400" y="5181600"/>
            <a:ext cx="10054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recibí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2892362" y="5181600"/>
            <a:ext cx="14510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recibiste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>
            <a:off x="4419600" y="5177135"/>
            <a:ext cx="11929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recibió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5867400" y="5181600"/>
            <a:ext cx="16385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recibimos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7547947" y="5177135"/>
            <a:ext cx="16722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recibieron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49" name="Text Box 8"/>
          <p:cNvSpPr txBox="1">
            <a:spLocks noChangeArrowheads="1"/>
          </p:cNvSpPr>
          <p:nvPr/>
        </p:nvSpPr>
        <p:spPr bwMode="auto">
          <a:xfrm>
            <a:off x="1676400" y="5638800"/>
            <a:ext cx="9364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perdí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50" name="Text Box 8"/>
          <p:cNvSpPr txBox="1">
            <a:spLocks noChangeArrowheads="1"/>
          </p:cNvSpPr>
          <p:nvPr/>
        </p:nvSpPr>
        <p:spPr bwMode="auto">
          <a:xfrm>
            <a:off x="2895600" y="5638800"/>
            <a:ext cx="13821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perdiste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51" name="Text Box 8"/>
          <p:cNvSpPr txBox="1">
            <a:spLocks noChangeArrowheads="1"/>
          </p:cNvSpPr>
          <p:nvPr/>
        </p:nvSpPr>
        <p:spPr bwMode="auto">
          <a:xfrm>
            <a:off x="4343400" y="5634335"/>
            <a:ext cx="1124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perdió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53" name="Text Box 8"/>
          <p:cNvSpPr txBox="1">
            <a:spLocks noChangeArrowheads="1"/>
          </p:cNvSpPr>
          <p:nvPr/>
        </p:nvSpPr>
        <p:spPr bwMode="auto">
          <a:xfrm>
            <a:off x="5867400" y="5638800"/>
            <a:ext cx="15696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perdimos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54" name="Text Box 8"/>
          <p:cNvSpPr txBox="1">
            <a:spLocks noChangeArrowheads="1"/>
          </p:cNvSpPr>
          <p:nvPr/>
        </p:nvSpPr>
        <p:spPr bwMode="auto">
          <a:xfrm>
            <a:off x="7490067" y="5634334"/>
            <a:ext cx="16033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perdieron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55" name="Text Box 8"/>
          <p:cNvSpPr txBox="1">
            <a:spLocks noChangeArrowheads="1"/>
          </p:cNvSpPr>
          <p:nvPr/>
        </p:nvSpPr>
        <p:spPr bwMode="auto">
          <a:xfrm>
            <a:off x="1600200" y="6091535"/>
            <a:ext cx="10038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</a:rPr>
              <a:t>piqué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56" name="Text Box 8"/>
          <p:cNvSpPr txBox="1">
            <a:spLocks noChangeArrowheads="1"/>
          </p:cNvSpPr>
          <p:nvPr/>
        </p:nvSpPr>
        <p:spPr bwMode="auto">
          <a:xfrm>
            <a:off x="2958599" y="6096000"/>
            <a:ext cx="12458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</a:rPr>
              <a:t>picaste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57" name="Text Box 8"/>
          <p:cNvSpPr txBox="1">
            <a:spLocks noChangeArrowheads="1"/>
          </p:cNvSpPr>
          <p:nvPr/>
        </p:nvSpPr>
        <p:spPr bwMode="auto">
          <a:xfrm>
            <a:off x="4572000" y="6091535"/>
            <a:ext cx="8162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</a:rPr>
              <a:t>picó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58" name="Text Box 8"/>
          <p:cNvSpPr txBox="1">
            <a:spLocks noChangeArrowheads="1"/>
          </p:cNvSpPr>
          <p:nvPr/>
        </p:nvSpPr>
        <p:spPr bwMode="auto">
          <a:xfrm>
            <a:off x="5943600" y="6096000"/>
            <a:ext cx="14334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</a:rPr>
              <a:t>picamos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  <p:sp>
        <p:nvSpPr>
          <p:cNvPr id="59" name="Text Box 8"/>
          <p:cNvSpPr txBox="1">
            <a:spLocks noChangeArrowheads="1"/>
          </p:cNvSpPr>
          <p:nvPr/>
        </p:nvSpPr>
        <p:spPr bwMode="auto">
          <a:xfrm>
            <a:off x="7641951" y="6105832"/>
            <a:ext cx="1295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</a:rPr>
              <a:t>picaron</a:t>
            </a:r>
            <a:endParaRPr lang="es-ES_tradnl" alt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5" grpId="0"/>
      <p:bldP spid="46" grpId="0"/>
      <p:bldP spid="48" grpId="0"/>
      <p:bldP spid="49" grpId="0"/>
      <p:bldP spid="50" grpId="0"/>
      <p:bldP spid="51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7162800" cy="433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66700" y="4273127"/>
            <a:ext cx="8458200" cy="2661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Escribe </a:t>
            </a:r>
            <a:r>
              <a:rPr lang="en-US" dirty="0" err="1" smtClean="0">
                <a:solidFill>
                  <a:prstClr val="black"/>
                </a:solidFill>
              </a:rPr>
              <a:t>los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paises</a:t>
            </a:r>
            <a:r>
              <a:rPr lang="en-US" dirty="0" smtClean="0">
                <a:solidFill>
                  <a:prstClr val="black"/>
                </a:solidFill>
              </a:rPr>
              <a:t> de America Central: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1.				5.			9.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2.				6.		        10.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3.				7.	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4.				8.			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0"/>
            <a:ext cx="3505200" cy="914400"/>
          </a:xfrm>
          <a:solidFill>
            <a:schemeClr val="bg1"/>
          </a:solidFill>
        </p:spPr>
        <p:txBody>
          <a:bodyPr/>
          <a:lstStyle/>
          <a:p>
            <a:pPr algn="ctr">
              <a:tabLst>
                <a:tab pos="973138" algn="l"/>
              </a:tabLst>
            </a:pPr>
            <a:r>
              <a:rPr lang="en-US" dirty="0" err="1" smtClean="0">
                <a:solidFill>
                  <a:srgbClr val="FF0000"/>
                </a:solidFill>
              </a:rPr>
              <a:t>Geografia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1981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09600" y="4796135"/>
            <a:ext cx="34836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Republica Dominicana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400" y="3505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2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85800" y="5253335"/>
            <a:ext cx="14510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err="1" smtClean="0">
                <a:solidFill>
                  <a:srgbClr val="FF0000"/>
                </a:solidFill>
              </a:rPr>
              <a:t>Panama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 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09600" y="5786735"/>
            <a:ext cx="17588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Guatemala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2800" y="2743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09600" y="6320135"/>
            <a:ext cx="19111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Puerto Rico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4600" y="2133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4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4260985" y="4796135"/>
            <a:ext cx="16738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Nicaragua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4345944" y="5257800"/>
            <a:ext cx="18598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El Salvador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52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6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4312395" y="5786735"/>
            <a:ext cx="17764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Costa Rica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1000" y="3581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7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4343400" y="6248400"/>
            <a:ext cx="16209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Honduras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88446" y="274319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8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0" y="1954161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9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7012944" y="4796135"/>
            <a:ext cx="9541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Cuba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41823" y="1539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10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970693" y="5257800"/>
            <a:ext cx="122822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err="1" smtClean="0">
                <a:solidFill>
                  <a:srgbClr val="FF0000"/>
                </a:solidFill>
              </a:rPr>
              <a:t>Mexico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7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2" grpId="0"/>
      <p:bldP spid="15" grpId="0"/>
      <p:bldP spid="16" grpId="0"/>
      <p:bldP spid="18" grpId="0"/>
      <p:bldP spid="20" grpId="0"/>
      <p:bldP spid="23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399" y="228600"/>
            <a:ext cx="5231735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-36594" y="609600"/>
            <a:ext cx="4989594" cy="6477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/>
            <a:r>
              <a:rPr lang="en-US" sz="2800" dirty="0" err="1" smtClean="0">
                <a:solidFill>
                  <a:prstClr val="black"/>
                </a:solidFill>
              </a:rPr>
              <a:t>Identifica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los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paises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Europa: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Africa: 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0" y="189271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33400" y="114300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err="1" smtClean="0">
                <a:solidFill>
                  <a:srgbClr val="FF0000"/>
                </a:solidFill>
              </a:rPr>
              <a:t>Peru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72200" y="4267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2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02451" y="1671935"/>
            <a:ext cx="14334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Uruguay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6813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3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33400" y="2209800"/>
            <a:ext cx="16728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Venezuela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33400" y="2667000"/>
            <a:ext cx="9364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Chile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380061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4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33400" y="3195935"/>
            <a:ext cx="15856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Colombia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19600" y="9861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23387" y="274008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86200" y="14433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10200" y="404419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8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01032" y="3200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9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533400" y="3729335"/>
            <a:ext cx="11929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Bolivia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457200" y="4262735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Ecuador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457200" y="4719935"/>
            <a:ext cx="16209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Argentina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533400" y="5253335"/>
            <a:ext cx="15712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Paraguay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2209800" y="5786735"/>
            <a:ext cx="12795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España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2168674" y="6251309"/>
            <a:ext cx="27991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</a:rPr>
              <a:t>Guinea Ecuatorial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5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2" grpId="0"/>
      <p:bldP spid="14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0405746"/>
              </p:ext>
            </p:extLst>
          </p:nvPr>
        </p:nvGraphicFramePr>
        <p:xfrm>
          <a:off x="0" y="685800"/>
          <a:ext cx="9144000" cy="632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219200"/>
                <a:gridCol w="1353519"/>
                <a:gridCol w="1704814"/>
                <a:gridCol w="1627322"/>
                <a:gridCol w="1051670"/>
                <a:gridCol w="1273075"/>
              </a:tblGrid>
              <a:tr h="1054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Ver</a:t>
                      </a:r>
                      <a:endParaRPr lang="en-US" sz="3200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Recibir</a:t>
                      </a:r>
                      <a:endParaRPr lang="en-US" sz="32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Ir</a:t>
                      </a:r>
                      <a:endParaRPr lang="en-US" sz="3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/as </a:t>
                      </a:r>
                      <a:r>
                        <a:rPr lang="en-US" sz="2000" dirty="0" err="1" smtClean="0"/>
                        <a:t>Uds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99388" y="1824335"/>
            <a:ext cx="8763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veo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77112" y="2967335"/>
            <a:ext cx="8763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ves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199388" y="3957935"/>
            <a:ext cx="9540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ve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14400" y="5024735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vemos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66800" y="5943600"/>
            <a:ext cx="8763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ven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381250" y="2129135"/>
            <a:ext cx="8763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vi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325624" y="3272135"/>
            <a:ext cx="10287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viste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286000" y="4338935"/>
            <a:ext cx="10287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chemeClr val="accent2"/>
                </a:solidFill>
                <a:latin typeface="Verdana" pitchFamily="34" charset="0"/>
              </a:rPr>
              <a:t>v</a:t>
            </a:r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io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097024" y="5329535"/>
            <a:ext cx="13319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vimos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133600" y="6320135"/>
            <a:ext cx="1295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  <a:latin typeface="Verdana" pitchFamily="34" charset="0"/>
              </a:rPr>
              <a:t>vieron</a:t>
            </a:r>
            <a:endParaRPr lang="es-ES_tradnl" altLang="en-US" sz="24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543300" y="18243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B050"/>
                </a:solidFill>
                <a:latin typeface="Verdana" pitchFamily="34" charset="0"/>
              </a:rPr>
              <a:t>r</a:t>
            </a:r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ecibo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581400" y="2891135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>
                <a:solidFill>
                  <a:srgbClr val="00B050"/>
                </a:solidFill>
                <a:latin typeface="Verdana" pitchFamily="34" charset="0"/>
              </a:rPr>
              <a:t>r</a:t>
            </a:r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ecibes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657600" y="3886200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recibe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505200" y="4953000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recibimos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657600" y="6015335"/>
            <a:ext cx="152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reciben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219700" y="19767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recibí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029200" y="3195935"/>
            <a:ext cx="1752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recibiste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181600" y="4110335"/>
            <a:ext cx="1447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recibió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029200" y="5344924"/>
            <a:ext cx="1905000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300" b="1" dirty="0" smtClean="0">
                <a:solidFill>
                  <a:srgbClr val="00B050"/>
                </a:solidFill>
                <a:latin typeface="Verdana" pitchFamily="34" charset="0"/>
              </a:rPr>
              <a:t>recibimos</a:t>
            </a:r>
            <a:endParaRPr lang="es-ES_tradnl" altLang="en-US" sz="23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4953000" y="6427113"/>
            <a:ext cx="196672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200" b="1" dirty="0" smtClean="0">
                <a:solidFill>
                  <a:srgbClr val="00B050"/>
                </a:solidFill>
                <a:latin typeface="Verdana" pitchFamily="34" charset="0"/>
              </a:rPr>
              <a:t>recibieron</a:t>
            </a:r>
            <a:endParaRPr lang="es-ES_tradnl" altLang="en-US" sz="22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819900" y="17526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voy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896100" y="28149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vas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972300" y="39579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va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591300" y="49485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vamos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896100" y="59436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van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8039100" y="21291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fui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7924800" y="31197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fuiste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8191500" y="42672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fue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7753350" y="5329535"/>
            <a:ext cx="15430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fuimos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7848600" y="63963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0000"/>
                </a:solidFill>
                <a:latin typeface="Verdana" pitchFamily="34" charset="0"/>
              </a:rPr>
              <a:t>fueron</a:t>
            </a:r>
            <a:endParaRPr lang="es-ES_tradnl" alt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Repaso</a:t>
            </a:r>
            <a:r>
              <a:rPr lang="en-US" b="1" dirty="0" smtClean="0">
                <a:solidFill>
                  <a:srgbClr val="FF0000"/>
                </a:solidFill>
              </a:rPr>
              <a:t> del </a:t>
            </a: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77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00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504265"/>
              </p:ext>
            </p:extLst>
          </p:nvPr>
        </p:nvGraphicFramePr>
        <p:xfrm>
          <a:off x="228600" y="381000"/>
          <a:ext cx="8686800" cy="632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1054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70C0"/>
                          </a:solidFill>
                        </a:rPr>
                        <a:t>Asistir</a:t>
                      </a:r>
                      <a:endParaRPr lang="en-US" sz="3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C00000"/>
                          </a:solidFill>
                        </a:rPr>
                        <a:t>Dar</a:t>
                      </a:r>
                      <a:endParaRPr lang="en-US" sz="3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/as </a:t>
                      </a:r>
                      <a:r>
                        <a:rPr lang="en-US" sz="2000" dirty="0" err="1" smtClean="0"/>
                        <a:t>Uds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981200" y="15240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asisto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81200" y="2433935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asistes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981200" y="3500735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asiste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28800" y="4567535"/>
            <a:ext cx="1828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asistimos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981200" y="5634335"/>
            <a:ext cx="1828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asisten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657600" y="15240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asistí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505200" y="2662535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asististe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657600" y="3653135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asistió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657600" y="4872335"/>
            <a:ext cx="1828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asistimos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581400" y="6015335"/>
            <a:ext cx="1905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asistieron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753100" y="15240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doy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753100" y="25146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das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791200" y="35052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da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753100" y="46437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damos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791200" y="57150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dan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353300" y="16719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di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7315200" y="26625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diste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7353300" y="38055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dio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7315200" y="49485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dimos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7353300" y="60153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C00000"/>
                </a:solidFill>
                <a:latin typeface="Verdana" pitchFamily="34" charset="0"/>
              </a:rPr>
              <a:t>dieron</a:t>
            </a:r>
            <a:endParaRPr lang="es-ES_tradnl" altLang="en-US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81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6509262"/>
              </p:ext>
            </p:extLst>
          </p:nvPr>
        </p:nvGraphicFramePr>
        <p:xfrm>
          <a:off x="228600" y="381000"/>
          <a:ext cx="8686800" cy="632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1054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Leer</a:t>
                      </a:r>
                      <a:endParaRPr lang="en-US" sz="3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FF6600"/>
                          </a:solidFill>
                        </a:rPr>
                        <a:t>Mirar</a:t>
                      </a:r>
                      <a:endParaRPr lang="en-US" sz="32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/as </a:t>
                      </a:r>
                      <a:r>
                        <a:rPr lang="en-US" sz="2000" dirty="0" err="1" smtClean="0"/>
                        <a:t>Uds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981200" y="1523999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leo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81200" y="24339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lees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019300" y="35052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lee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925574" y="4582561"/>
            <a:ext cx="15796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leemos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81200" y="56343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leen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733800" y="17481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leí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733800" y="26625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leíste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733800" y="36531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leyó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657600" y="48768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leímos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733800" y="5939135"/>
            <a:ext cx="1600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leyeron</a:t>
            </a:r>
            <a:endParaRPr lang="es-ES_tradnl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638800" y="1570749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miro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676900" y="2438400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miras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638800" y="35007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86400" y="4567535"/>
            <a:ext cx="1828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miramos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562600" y="5634335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miran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7335012" y="1754831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miré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7277100" y="2814935"/>
            <a:ext cx="15621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miraste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7278624" y="3883967"/>
            <a:ext cx="13335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miró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239000" y="4876800"/>
            <a:ext cx="18089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miramos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7210806" y="6096000"/>
            <a:ext cx="17807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rgbClr val="FF6600"/>
                </a:solidFill>
                <a:latin typeface="Verdana" pitchFamily="34" charset="0"/>
              </a:rPr>
              <a:t>miraron</a:t>
            </a:r>
            <a:endParaRPr lang="es-ES_tradnl" altLang="en-US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55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1" t="5209" r="18064" b="20276"/>
          <a:stretch/>
        </p:blipFill>
        <p:spPr bwMode="auto">
          <a:xfrm>
            <a:off x="-1" y="0"/>
            <a:ext cx="8450827" cy="567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6742" r="18185" b="20483"/>
          <a:stretch/>
        </p:blipFill>
        <p:spPr bwMode="auto">
          <a:xfrm>
            <a:off x="0" y="132734"/>
            <a:ext cx="8450826" cy="5545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752600" y="1889125"/>
            <a:ext cx="2424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</a:rPr>
              <a:t>Yo leí el periódico.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524000" y="2574925"/>
            <a:ext cx="3795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</a:rPr>
              <a:t>Nosotros oímos mucho ruido.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676400" y="3413125"/>
            <a:ext cx="165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 dirty="0">
                <a:solidFill>
                  <a:schemeClr val="accent2"/>
                </a:solidFill>
              </a:rPr>
              <a:t>¿Qué oíste?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492250" y="4191000"/>
            <a:ext cx="4768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</a:rPr>
              <a:t>Los alumnos leyeron mucho en clase.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1524000" y="4937125"/>
            <a:ext cx="4341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000" b="1">
                <a:solidFill>
                  <a:schemeClr val="accent2"/>
                </a:solidFill>
              </a:rPr>
              <a:t>Mi hermano oyó la música clásica.</a:t>
            </a:r>
          </a:p>
        </p:txBody>
      </p:sp>
      <p:sp>
        <p:nvSpPr>
          <p:cNvPr id="4107" name="Rectangle 6"/>
          <p:cNvSpPr>
            <a:spLocks noChangeArrowheads="1"/>
          </p:cNvSpPr>
          <p:nvPr/>
        </p:nvSpPr>
        <p:spPr bwMode="auto">
          <a:xfrm>
            <a:off x="3733800" y="609600"/>
            <a:ext cx="4717026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4108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>
                <a:solidFill>
                  <a:srgbClr val="00B050"/>
                </a:solidFill>
              </a:rPr>
              <a:t>II- </a:t>
            </a:r>
            <a:r>
              <a:rPr lang="en-US" altLang="en-US" sz="2800" dirty="0"/>
              <a:t>Escribe </a:t>
            </a:r>
            <a:r>
              <a:rPr lang="en-US" altLang="en-US" sz="2800" dirty="0" err="1"/>
              <a:t>en</a:t>
            </a:r>
            <a:r>
              <a:rPr lang="en-US" altLang="en-US" sz="2800" dirty="0"/>
              <a:t> el PRETERITO.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  <p:bldP spid="20487" grpId="0"/>
      <p:bldP spid="20488" grpId="0"/>
      <p:bldP spid="20489" grpId="0"/>
      <p:bldP spid="204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6855" b="17000"/>
          <a:stretch/>
        </p:blipFill>
        <p:spPr bwMode="auto">
          <a:xfrm>
            <a:off x="0" y="76200"/>
            <a:ext cx="8613058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>
                <a:solidFill>
                  <a:srgbClr val="00B050"/>
                </a:solidFill>
              </a:rPr>
              <a:t>III- </a:t>
            </a: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:</a:t>
            </a:r>
            <a:endParaRPr lang="en-US" altLang="en-US" sz="2800" dirty="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733800" y="609600"/>
            <a:ext cx="4879258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2" name="Rectangle 1"/>
          <p:cNvSpPr/>
          <p:nvPr/>
        </p:nvSpPr>
        <p:spPr>
          <a:xfrm>
            <a:off x="1295400" y="2971800"/>
            <a:ext cx="990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95400" y="4419600"/>
            <a:ext cx="990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86400" y="2667000"/>
            <a:ext cx="990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715000" y="4038600"/>
            <a:ext cx="990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5000" r="18307" b="17387"/>
          <a:stretch/>
        </p:blipFill>
        <p:spPr bwMode="auto">
          <a:xfrm>
            <a:off x="0" y="0"/>
            <a:ext cx="880423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3581400" y="599768"/>
            <a:ext cx="4702277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76200" y="10668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IV- </a:t>
            </a:r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completa</a:t>
            </a:r>
            <a:r>
              <a:rPr lang="en-US" altLang="en-US" sz="2800" dirty="0" smtClean="0"/>
              <a:t> con el PRETERITO</a:t>
            </a:r>
            <a:r>
              <a:rPr lang="en-US" altLang="en-US" sz="2800" dirty="0"/>
              <a:t>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747517" y="1676400"/>
            <a:ext cx="8338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tocó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743200" y="2133600"/>
            <a:ext cx="11929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recibió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62200" y="2586335"/>
            <a:ext cx="1090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comió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899917" y="2967335"/>
            <a:ext cx="1295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picaron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76600" y="3414252"/>
            <a:ext cx="1090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oímos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14117" y="3810000"/>
            <a:ext cx="8867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viste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293294" y="4262735"/>
            <a:ext cx="5261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leí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133600" y="4648200"/>
            <a:ext cx="9364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perdí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990774" y="5100935"/>
            <a:ext cx="1124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dieron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692730" y="5558135"/>
            <a:ext cx="1574470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300" b="1" dirty="0" smtClean="0">
                <a:solidFill>
                  <a:schemeClr val="accent2"/>
                </a:solidFill>
              </a:rPr>
              <a:t>asistieron</a:t>
            </a:r>
            <a:endParaRPr lang="es-ES_tradnl" altLang="en-US" sz="23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3646" r="17702" b="16419"/>
          <a:stretch/>
        </p:blipFill>
        <p:spPr bwMode="auto">
          <a:xfrm>
            <a:off x="0" y="81116"/>
            <a:ext cx="8738419" cy="60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743200" y="228600"/>
            <a:ext cx="5766619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200"/>
              <a:t>      </a:t>
            </a:r>
          </a:p>
        </p:txBody>
      </p:sp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76200" y="990600"/>
            <a:ext cx="7924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V- </a:t>
            </a:r>
            <a:r>
              <a:rPr lang="en-US" altLang="en-US" sz="2800" dirty="0"/>
              <a:t>¿Si o No?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010400" y="2286000"/>
            <a:ext cx="457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X</a:t>
            </a:r>
            <a:endParaRPr lang="en-US" altLang="en-US" sz="2800" dirty="0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010400" y="2971800"/>
            <a:ext cx="457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X</a:t>
            </a:r>
            <a:endParaRPr lang="en-US" altLang="en-US" sz="2800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7010400" y="3733800"/>
            <a:ext cx="457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X</a:t>
            </a:r>
            <a:endParaRPr lang="en-US" altLang="en-US" sz="2800" dirty="0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7010400" y="4419600"/>
            <a:ext cx="457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 b="1" dirty="0" smtClean="0">
                <a:solidFill>
                  <a:srgbClr val="00B050"/>
                </a:solidFill>
              </a:rPr>
              <a:t>X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28600"/>
            <a:ext cx="8763000" cy="6477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sz="3200" b="1" dirty="0" smtClean="0">
                <a:solidFill>
                  <a:srgbClr val="00B050"/>
                </a:solidFill>
              </a:rPr>
              <a:t>IV- </a:t>
            </a:r>
            <a:r>
              <a:rPr lang="es-ES_tradnl" altLang="en-US" sz="3200" dirty="0" smtClean="0"/>
              <a:t>Complete </a:t>
            </a:r>
            <a:r>
              <a:rPr lang="es-ES_tradnl" altLang="en-US" sz="3200" dirty="0" err="1" smtClean="0"/>
              <a:t>with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the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correct</a:t>
            </a:r>
            <a:r>
              <a:rPr lang="es-ES_tradnl" altLang="en-US" sz="3200" dirty="0" smtClean="0"/>
              <a:t> </a:t>
            </a:r>
            <a:r>
              <a:rPr lang="es-ES_tradnl" altLang="en-US" sz="3200" dirty="0" err="1" smtClean="0"/>
              <a:t>word</a:t>
            </a:r>
            <a:r>
              <a:rPr lang="es-ES_tradnl" altLang="en-US" sz="3200" dirty="0" smtClean="0"/>
              <a:t>.</a:t>
            </a:r>
          </a:p>
          <a:p>
            <a:pPr marL="609600" indent="-609600" eaLnBrk="1" hangingPunct="1">
              <a:buFontTx/>
              <a:buNone/>
            </a:pPr>
            <a:endParaRPr lang="es-ES_tradnl" altLang="en-US" sz="3200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Vimos la película en el ____________.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La película fue en español pero Roberto la _____________ porque estudia español en la escuela.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Ahora en el museo hay una ________ de arte moderno.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El pintor pinta un __________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3200" dirty="0" smtClean="0"/>
              <a:t>Me gusto mucho la ___________ de bronce.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800600" y="1371600"/>
            <a:ext cx="9044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>
                <a:solidFill>
                  <a:schemeClr val="accent2"/>
                </a:solidFill>
              </a:rPr>
              <a:t>c</a:t>
            </a:r>
            <a:r>
              <a:rPr lang="es-ES_tradnl" altLang="en-US" sz="2800" b="1" dirty="0" smtClean="0">
                <a:solidFill>
                  <a:schemeClr val="accent2"/>
                </a:solidFill>
              </a:rPr>
              <a:t>ine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066800" y="2398693"/>
            <a:ext cx="3581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comprendió</a:t>
            </a:r>
          </a:p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entendió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405207" y="3581400"/>
            <a:ext cx="17908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400" b="1" dirty="0" smtClean="0">
                <a:solidFill>
                  <a:schemeClr val="accent2"/>
                </a:solidFill>
              </a:rPr>
              <a:t>exposición</a:t>
            </a:r>
            <a:endParaRPr lang="es-ES_tradnl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896185" y="4572000"/>
            <a:ext cx="13837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cuadro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348392" y="5257800"/>
            <a:ext cx="14462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b="1" dirty="0" smtClean="0">
                <a:solidFill>
                  <a:schemeClr val="accent2"/>
                </a:solidFill>
              </a:rPr>
              <a:t>estatua</a:t>
            </a:r>
            <a:endParaRPr lang="es-ES_tradnl" altLang="en-US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1369</TotalTime>
  <Words>576</Words>
  <Application>Microsoft Office PowerPoint</Application>
  <PresentationFormat>On-screen Show (4:3)</PresentationFormat>
  <Paragraphs>298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Cambria</vt:lpstr>
      <vt:lpstr>Calibri</vt:lpstr>
      <vt:lpstr>Adjacency</vt:lpstr>
      <vt:lpstr>Me llamo ______________        Clase 802 La fecha es el 9 de mayo del 2017</vt:lpstr>
      <vt:lpstr>Repaso del Proposito 77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Geografia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8IM La fecha es el 24 de enero del 2013</dc:title>
  <dc:creator>Helen Zumaeta</dc:creator>
  <cp:lastModifiedBy>Helen Zumaeta</cp:lastModifiedBy>
  <cp:revision>13</cp:revision>
  <cp:lastPrinted>2013-02-27T14:02:24Z</cp:lastPrinted>
  <dcterms:created xsi:type="dcterms:W3CDTF">2013-01-23T21:56:24Z</dcterms:created>
  <dcterms:modified xsi:type="dcterms:W3CDTF">2017-05-09T16:02:02Z</dcterms:modified>
</cp:coreProperties>
</file>